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6FE45-A70C-4244-89A8-06059CB2EA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 budeme o té nové nemoci učit mediky?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FD28BF-87F3-423F-948D-75317AFC2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736123"/>
            <a:ext cx="7891272" cy="2121877"/>
          </a:xfrm>
        </p:spPr>
        <p:txBody>
          <a:bodyPr>
            <a:normAutofit/>
          </a:bodyPr>
          <a:lstStyle/>
          <a:p>
            <a:pPr algn="r"/>
            <a:r>
              <a:rPr lang="cs-CZ" sz="3200" b="1" dirty="0"/>
              <a:t>Vítek Mareček</a:t>
            </a:r>
          </a:p>
          <a:p>
            <a:pPr algn="r"/>
            <a:r>
              <a:rPr lang="cs-CZ" b="1" dirty="0"/>
              <a:t>pohotovostní lékař</a:t>
            </a:r>
          </a:p>
          <a:p>
            <a:pPr algn="r"/>
            <a:r>
              <a:rPr lang="cs-CZ" b="1" dirty="0"/>
              <a:t>podzim 2020</a:t>
            </a:r>
          </a:p>
          <a:p>
            <a:pPr algn="r"/>
            <a:endParaRPr lang="cs-CZ" b="1" dirty="0"/>
          </a:p>
          <a:p>
            <a:pPr algn="r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6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24388-0F87-4022-AF99-252435FD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kontroverse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874CA8-07EE-4F00-9BA6-576A0062D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7" y="2194560"/>
            <a:ext cx="6470435" cy="397764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dirty="0"/>
              <a:t>Co je vlastně zač tento    nový virus?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Definice nemoci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Patogeneze nové nemoci    na základě pitev zemřelých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Terapie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Očkování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Matení pojmů</a:t>
            </a:r>
          </a:p>
        </p:txBody>
      </p:sp>
      <p:pic>
        <p:nvPicPr>
          <p:cNvPr id="6" name="Zástupný obsah 5" descr="Pomoc">
            <a:extLst>
              <a:ext uri="{FF2B5EF4-FFF2-40B4-BE49-F238E27FC236}">
                <a16:creationId xmlns:a16="http://schemas.microsoft.com/office/drawing/2014/main" id="{5328600C-1AAC-4EE1-B574-7C87C768C7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7483" y="2093976"/>
            <a:ext cx="3458576" cy="3458576"/>
          </a:xfrm>
        </p:spPr>
      </p:pic>
    </p:spTree>
    <p:extLst>
      <p:ext uri="{BB962C8B-B14F-4D97-AF65-F5344CB8AC3E}">
        <p14:creationId xmlns:p14="http://schemas.microsoft.com/office/powerpoint/2010/main" val="26587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A66D0-7571-409C-B94F-E129DDCD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Co je vlastně zač               tento nový virus?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9B69C-7636-4B10-B69F-C4EAB1C318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Jaký je vlastně </a:t>
            </a:r>
            <a:r>
              <a:rPr lang="cs-CZ" sz="3600" u="sng" dirty="0"/>
              <a:t>původ</a:t>
            </a:r>
            <a:r>
              <a:rPr lang="cs-CZ" sz="3600" dirty="0"/>
              <a:t> tohoto nového </a:t>
            </a:r>
            <a:r>
              <a:rPr lang="cs-CZ" sz="3600" dirty="0" err="1"/>
              <a:t>koronaviru</a:t>
            </a:r>
            <a:r>
              <a:rPr lang="cs-CZ" sz="3600" dirty="0"/>
              <a:t>?</a:t>
            </a:r>
          </a:p>
          <a:p>
            <a:endParaRPr lang="cs-CZ" sz="3600" dirty="0"/>
          </a:p>
          <a:p>
            <a:r>
              <a:rPr lang="cs-CZ" sz="3600" dirty="0"/>
              <a:t>Jakým způsobem se tento nový virus vlastně </a:t>
            </a:r>
            <a:r>
              <a:rPr lang="cs-CZ" sz="3600" u="sng" dirty="0"/>
              <a:t>přenáší</a:t>
            </a:r>
            <a:r>
              <a:rPr lang="cs-CZ" sz="3600" dirty="0"/>
              <a:t>?</a:t>
            </a:r>
          </a:p>
        </p:txBody>
      </p:sp>
      <p:pic>
        <p:nvPicPr>
          <p:cNvPr id="10" name="Zástupný obsah 9" descr="Netopýři">
            <a:extLst>
              <a:ext uri="{FF2B5EF4-FFF2-40B4-BE49-F238E27FC236}">
                <a16:creationId xmlns:a16="http://schemas.microsoft.com/office/drawing/2014/main" id="{C6459B8A-1B2A-4781-8F97-F278D75AF3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2786" y="1613095"/>
            <a:ext cx="3088127" cy="3088127"/>
          </a:xfrm>
        </p:spPr>
      </p:pic>
    </p:spTree>
    <p:extLst>
      <p:ext uri="{BB962C8B-B14F-4D97-AF65-F5344CB8AC3E}">
        <p14:creationId xmlns:p14="http://schemas.microsoft.com/office/powerpoint/2010/main" val="293551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480E7-E563-4469-B54C-D1D9A9BF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2. Definice nemoci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B3DE6-2C88-476B-9718-AA9D5557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Platí stále definice nemoci „Made in WHO“? </a:t>
            </a:r>
          </a:p>
          <a:p>
            <a:pPr lvl="1"/>
            <a:r>
              <a:rPr lang="cs-CZ" sz="3600" dirty="0"/>
              <a:t>(idem otázka se nabízí i pro definici </a:t>
            </a:r>
            <a:r>
              <a:rPr lang="cs-CZ" sz="3600" b="1" dirty="0"/>
              <a:t>epidemie</a:t>
            </a:r>
            <a:r>
              <a:rPr lang="cs-CZ" sz="3600" dirty="0"/>
              <a:t>                                a definici </a:t>
            </a:r>
            <a:r>
              <a:rPr lang="cs-CZ" sz="3600" b="1" dirty="0"/>
              <a:t>pandemie</a:t>
            </a:r>
            <a:r>
              <a:rPr lang="cs-CZ" sz="3600" dirty="0"/>
              <a:t>)</a:t>
            </a:r>
          </a:p>
          <a:p>
            <a:pPr marL="274320" lvl="1" indent="0">
              <a:buNone/>
            </a:pPr>
            <a:endParaRPr lang="cs-CZ" sz="3600" dirty="0"/>
          </a:p>
          <a:p>
            <a:r>
              <a:rPr lang="cs-CZ" sz="3600" b="1" dirty="0"/>
              <a:t>Co nás to ti naši staří učitelé dříve vlastně učili?</a:t>
            </a:r>
          </a:p>
          <a:p>
            <a:pPr lvl="1"/>
            <a:r>
              <a:rPr lang="cs-CZ" sz="3400" dirty="0"/>
              <a:t>Každá nemoc má své příznaky, subjektivní </a:t>
            </a:r>
            <a:r>
              <a:rPr lang="cs-CZ" sz="3400" b="1" dirty="0"/>
              <a:t>(</a:t>
            </a:r>
            <a:r>
              <a:rPr lang="cs-CZ" sz="3400" b="1" dirty="0" err="1"/>
              <a:t>Symptoms</a:t>
            </a:r>
            <a:r>
              <a:rPr lang="cs-CZ" sz="3400" b="1" dirty="0"/>
              <a:t>) </a:t>
            </a:r>
            <a:r>
              <a:rPr lang="cs-CZ" sz="3400" dirty="0"/>
              <a:t>a objektivní </a:t>
            </a:r>
            <a:r>
              <a:rPr lang="cs-CZ" sz="3400" b="1" dirty="0"/>
              <a:t>(</a:t>
            </a:r>
            <a:r>
              <a:rPr lang="cs-CZ" sz="3400" b="1" dirty="0" err="1"/>
              <a:t>Signs</a:t>
            </a:r>
            <a:r>
              <a:rPr lang="cs-CZ" sz="3400" b="1" dirty="0"/>
              <a:t>).</a:t>
            </a:r>
          </a:p>
          <a:p>
            <a:pPr lvl="1"/>
            <a:r>
              <a:rPr lang="cs-CZ" sz="3400" dirty="0"/>
              <a:t>Kdo stanovuje diagnosu každé nemoci? A kdo stále ještě léčí nemocné lidi? No přece </a:t>
            </a:r>
            <a:r>
              <a:rPr lang="cs-CZ" sz="3400" b="1" dirty="0"/>
              <a:t>kompetentní klinický lékař…</a:t>
            </a:r>
          </a:p>
          <a:p>
            <a:pPr marL="0" indent="0">
              <a:buNone/>
            </a:pPr>
            <a:endParaRPr lang="cs-CZ" sz="3600" b="1" dirty="0"/>
          </a:p>
          <a:p>
            <a:r>
              <a:rPr lang="cs-CZ" sz="3600" b="1" dirty="0"/>
              <a:t>A budeme i nadále léčit pouze nemocné lidi?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2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440B9-2C9A-4C3E-9027-4AA01866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3. Patogeneze nové nemoci                 na základě pitev zemřelých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18577-68B2-4388-AA38-490A6A22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14954"/>
            <a:ext cx="10058400" cy="4248442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/>
              <a:t>Proč vlastně </a:t>
            </a:r>
            <a:r>
              <a:rPr lang="cs-CZ" sz="3600" b="1" dirty="0"/>
              <a:t>patologové</a:t>
            </a:r>
            <a:r>
              <a:rPr lang="cs-CZ" sz="3600" dirty="0"/>
              <a:t>, nejen u nás, tak málo pitvají?</a:t>
            </a:r>
          </a:p>
          <a:p>
            <a:r>
              <a:rPr lang="cs-CZ" sz="3600" dirty="0"/>
              <a:t>A proč se vlastně v dostatečném počtu nepitvají „oběti“ </a:t>
            </a:r>
            <a:r>
              <a:rPr lang="cs-CZ" sz="3600" u="sng" dirty="0"/>
              <a:t>zcela nové celosvětové nemoci</a:t>
            </a:r>
            <a:r>
              <a:rPr lang="cs-CZ" sz="3600" dirty="0"/>
              <a:t>?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Co ta nová co-vidí nemoc v těle způsobuje?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100" dirty="0"/>
              <a:t>RNA viru je detekovatelná v různých orgánech a tkáních, jedná se tedy o systémové onemocnění, nejen plíce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100" dirty="0"/>
              <a:t> maladaptivní reakce hostitele s viremií a multiorgánovou dysfunkcí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100" dirty="0"/>
              <a:t> </a:t>
            </a:r>
            <a:r>
              <a:rPr lang="cs-CZ" sz="3100" b="1" dirty="0"/>
              <a:t>multiorgánová trombóza v malých cévách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100" dirty="0"/>
              <a:t>často žádné známky postižení tkání i při vysokých viremiích</a:t>
            </a:r>
          </a:p>
          <a:p>
            <a:pPr lvl="1"/>
            <a:endParaRPr lang="cs-CZ" sz="3400" dirty="0"/>
          </a:p>
          <a:p>
            <a:pPr lvl="1"/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7643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7D51D-E130-43BF-8131-D5651575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4. Terapie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695E64-07A5-4C4D-AB44-C15703020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600" b="1" dirty="0"/>
              <a:t>Zásadní je </a:t>
            </a:r>
            <a:r>
              <a:rPr lang="cs-CZ" sz="4600" b="1" dirty="0">
                <a:solidFill>
                  <a:srgbClr val="FF0000"/>
                </a:solidFill>
              </a:rPr>
              <a:t>strategie léčby</a:t>
            </a:r>
            <a:r>
              <a:rPr lang="cs-CZ" sz="4600" b="1" dirty="0"/>
              <a:t>, </a:t>
            </a:r>
            <a:r>
              <a:rPr lang="cs-CZ" sz="4600" b="1" dirty="0" err="1"/>
              <a:t>bo</a:t>
            </a:r>
            <a:r>
              <a:rPr lang="cs-CZ" sz="4600" b="1" dirty="0"/>
              <a:t> většinou léčíme pacienta, který čelí </a:t>
            </a:r>
            <a:r>
              <a:rPr lang="cs-CZ" sz="4600" b="1" u="sng" dirty="0"/>
              <a:t>komplexní infekci různých mikrobů</a:t>
            </a:r>
          </a:p>
          <a:p>
            <a:r>
              <a:rPr lang="cs-CZ" sz="4600" dirty="0"/>
              <a:t>Antivirotika?</a:t>
            </a:r>
          </a:p>
          <a:p>
            <a:r>
              <a:rPr lang="cs-CZ" sz="4600" dirty="0"/>
              <a:t>Antimalarika?</a:t>
            </a:r>
          </a:p>
          <a:p>
            <a:r>
              <a:rPr lang="cs-CZ" sz="4600" dirty="0" err="1"/>
              <a:t>Konvalescentní</a:t>
            </a:r>
            <a:r>
              <a:rPr lang="cs-CZ" sz="4600" dirty="0"/>
              <a:t> plasma?</a:t>
            </a:r>
          </a:p>
          <a:p>
            <a:r>
              <a:rPr lang="cs-CZ" sz="4600" dirty="0"/>
              <a:t>Co dál?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Důležitá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okolnost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aby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onemocnění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nedošlo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 stadia,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dochází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 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narušení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ventilační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rovnováhy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může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být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inhibována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již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vyvolaná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imunitní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kern="15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odpověď</a:t>
            </a:r>
            <a:r>
              <a:rPr lang="en-US" sz="4500" b="1" kern="15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4500" b="1" kern="15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5041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9593E-EB74-4BD1-BB76-C3D86612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5. Očkování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2D2957-05F2-4A6A-87BC-1EA2E476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/>
              <a:t>Proč vlastně očkovat, když máme tak málo závažných případů?</a:t>
            </a:r>
          </a:p>
          <a:p>
            <a:endParaRPr lang="cs-CZ" sz="3600" dirty="0"/>
          </a:p>
          <a:p>
            <a:r>
              <a:rPr lang="cs-CZ" sz="3600" dirty="0"/>
              <a:t>A taky nejsou potřeba ty </a:t>
            </a:r>
            <a:r>
              <a:rPr lang="cs-CZ" sz="3600" b="1" dirty="0"/>
              <a:t>„love“ </a:t>
            </a:r>
            <a:r>
              <a:rPr lang="cs-CZ" sz="3600" dirty="0"/>
              <a:t>na průmyslovou výrobu úplně jiných vakcín pro úplně jiné nemoci?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r>
              <a:rPr lang="cs-CZ" sz="3600" dirty="0">
                <a:solidFill>
                  <a:srgbClr val="FF0000"/>
                </a:solidFill>
              </a:rPr>
              <a:t>Očkovat se, očkovat se, očkovat se! </a:t>
            </a:r>
            <a:r>
              <a:rPr lang="cs-CZ" sz="3600" b="1" dirty="0">
                <a:solidFill>
                  <a:srgbClr val="FF0000"/>
                </a:solidFill>
              </a:rPr>
              <a:t>(V. I. </a:t>
            </a:r>
            <a:r>
              <a:rPr lang="cs-CZ" sz="3600" b="1" dirty="0" err="1">
                <a:solidFill>
                  <a:srgbClr val="FF0000"/>
                </a:solidFill>
              </a:rPr>
              <a:t>Prymula</a:t>
            </a:r>
            <a:r>
              <a:rPr lang="cs-CZ" sz="36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966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93F66-E538-431D-9128-49806392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6. Matení pojmů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90B8E-DC41-4E0D-A0CA-84DE3EAC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Nemoc (vs. Zdraví)</a:t>
            </a:r>
          </a:p>
          <a:p>
            <a:r>
              <a:rPr lang="cs-CZ" sz="3600" b="1" dirty="0"/>
              <a:t>Infekční nemoc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Pozitivita laboratorního testu</a:t>
            </a:r>
          </a:p>
          <a:p>
            <a:r>
              <a:rPr lang="cs-CZ" sz="3600" dirty="0"/>
              <a:t>Nakažlivost</a:t>
            </a:r>
          </a:p>
          <a:p>
            <a:r>
              <a:rPr lang="cs-CZ" sz="3600" dirty="0"/>
              <a:t>Smrtnost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41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E7A80-8DF1-4579-9B06-9042DDDFC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68934"/>
            <a:ext cx="10058400" cy="1609344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BF9EF4C-F577-4D7C-9BA3-29EE88F7A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16C2F3-3FDD-4F26-A84D-C247BE9E26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/>
              <a:t>PRIMUM NON </a:t>
            </a:r>
          </a:p>
          <a:p>
            <a:pPr marL="0" indent="0">
              <a:buNone/>
            </a:pPr>
            <a:r>
              <a:rPr lang="cs-CZ" sz="5400" dirty="0"/>
              <a:t>NOCERE…</a:t>
            </a:r>
          </a:p>
          <a:p>
            <a:pPr marL="0" indent="0">
              <a:buNone/>
            </a:pPr>
            <a:endParaRPr lang="cs-CZ" sz="5400" dirty="0"/>
          </a:p>
          <a:p>
            <a:pPr marL="0" indent="0">
              <a:buNone/>
            </a:pPr>
            <a:endParaRPr lang="cs-CZ" sz="5400" dirty="0"/>
          </a:p>
          <a:p>
            <a:pPr marL="0" indent="0">
              <a:buNone/>
            </a:pPr>
            <a:endParaRPr lang="cs-CZ" sz="5400" dirty="0"/>
          </a:p>
          <a:p>
            <a:pPr marL="0" indent="0">
              <a:buNone/>
            </a:pPr>
            <a:endParaRPr lang="cs-CZ" sz="5400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709F5A-F0B2-42AA-A055-119166CB6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A7DC3BC-2A6C-4535-93C5-42C024DD51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3AC574-E495-467B-9448-4AFCE6B1B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368" y="2048256"/>
            <a:ext cx="4754880" cy="480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345</TotalTime>
  <Words>363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Dřevo</vt:lpstr>
      <vt:lpstr>Co budeme o té nové nemoci učit mediky?</vt:lpstr>
      <vt:lpstr>kontroverse</vt:lpstr>
      <vt:lpstr>1. Co je vlastně zač               tento nový virus?</vt:lpstr>
      <vt:lpstr>2. Definice nemoci </vt:lpstr>
      <vt:lpstr>3. Patogeneze nové nemoci                 na základě pitev zemřelých</vt:lpstr>
      <vt:lpstr>4. Terapie</vt:lpstr>
      <vt:lpstr>5. Očkování </vt:lpstr>
      <vt:lpstr>6. Matení pojmů 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budeme o té nové nemoci učit mediky?</dc:title>
  <dc:creator>pc</dc:creator>
  <cp:lastModifiedBy> </cp:lastModifiedBy>
  <cp:revision>52</cp:revision>
  <dcterms:created xsi:type="dcterms:W3CDTF">2020-09-05T13:35:34Z</dcterms:created>
  <dcterms:modified xsi:type="dcterms:W3CDTF">2020-09-18T10:12:44Z</dcterms:modified>
</cp:coreProperties>
</file>